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5" r:id="rId2"/>
    <p:sldId id="1055" r:id="rId3"/>
    <p:sldId id="1056" r:id="rId4"/>
    <p:sldId id="1057" r:id="rId5"/>
    <p:sldId id="1061" r:id="rId6"/>
    <p:sldId id="1058" r:id="rId7"/>
    <p:sldId id="1059" r:id="rId8"/>
    <p:sldId id="1063" r:id="rId9"/>
    <p:sldId id="1060" r:id="rId10"/>
    <p:sldId id="1064" r:id="rId11"/>
    <p:sldId id="1066" r:id="rId12"/>
    <p:sldId id="1067" r:id="rId13"/>
    <p:sldId id="1068" r:id="rId14"/>
    <p:sldId id="949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宋 雪贤" initials="宋" lastIdx="4" clrIdx="0"/>
  <p:cmAuthor id="2" name="86159" initials="8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0A41"/>
    <a:srgbClr val="B0638C"/>
    <a:srgbClr val="F0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1" autoAdjust="0"/>
    <p:restoredTop sz="83882" autoAdjust="0"/>
  </p:normalViewPr>
  <p:slideViewPr>
    <p:cSldViewPr snapToGrid="0">
      <p:cViewPr varScale="1">
        <p:scale>
          <a:sx n="83" d="100"/>
          <a:sy n="83" d="100"/>
        </p:scale>
        <p:origin x="261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99F16-BF0C-411F-ADFD-E2B1350298F0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E84FD-DA67-4C48-80D4-1B1FA306092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43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52CF22-0986-49F4-99E7-F28D9CEE231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altLang="zh-CN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altLang="zh-CN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altLang="zh-CN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charset="0"/>
              <a:buNone/>
            </a:pPr>
            <a:endParaRPr lang="en-US" altLang="zh-CN" sz="12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ECA83-BC4F-44D2-9786-4893DCA926DE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2780" y="864961"/>
            <a:ext cx="11061019" cy="48736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524A6-D257-41D2-B66E-C7C0201B0F5F}" type="datetime1">
              <a:rPr lang="zh-CN" altLang="en-US"/>
              <a:t>2026/7/9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8798F-A5A4-4D3E-BF98-FF1829EF36AA}" type="slidenum">
              <a:rPr lang="zh-CN" altLang="en-US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0" y="6708236"/>
            <a:ext cx="12192000" cy="149763"/>
          </a:xfrm>
          <a:prstGeom prst="roundRect">
            <a:avLst>
              <a:gd name="adj" fmla="val 0"/>
            </a:avLst>
          </a:prstGeom>
          <a:solidFill>
            <a:srgbClr val="940A40"/>
          </a:solidFill>
          <a:ln>
            <a:noFill/>
          </a:ln>
          <a:effectLst>
            <a:outerShdw blurRad="254000" dist="101600" dir="5400000" algn="ctr" rotWithShape="0">
              <a:srgbClr val="C30F0F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000" rtlCol="0" anchor="ctr"/>
          <a:lstStyle/>
          <a:p>
            <a:endParaRPr lang="zh-CN" altLang="en-US" sz="2800" dirty="0">
              <a:ln w="19050">
                <a:noFill/>
              </a:ln>
              <a:gradFill>
                <a:gsLst>
                  <a:gs pos="100000">
                    <a:srgbClr val="E9BE61"/>
                  </a:gs>
                  <a:gs pos="49000">
                    <a:srgbClr val="FEEFAC"/>
                  </a:gs>
                </a:gsLst>
                <a:lin ang="5400000" scaled="0"/>
              </a:gradFill>
              <a:latin typeface="思源宋体 CN Heavy" panose="02020900000000000000" pitchFamily="18" charset="-122"/>
              <a:ea typeface="思源宋体 CN Heavy" panose="02020900000000000000" pitchFamily="18" charset="-122"/>
              <a:sym typeface="+mn-lt"/>
            </a:endParaRPr>
          </a:p>
        </p:txBody>
      </p:sp>
      <p:pic>
        <p:nvPicPr>
          <p:cNvPr id="2" name="图片 1" descr="深圳大学标志-0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08400" y="796925"/>
            <a:ext cx="7898765" cy="5631180"/>
          </a:xfrm>
          <a:prstGeom prst="rect">
            <a:avLst/>
          </a:prstGeom>
          <a:noFill/>
        </p:spPr>
      </p:pic>
      <p:sp>
        <p:nvSpPr>
          <p:cNvPr id="3" name="矩形 2"/>
          <p:cNvSpPr/>
          <p:nvPr userDrawn="1"/>
        </p:nvSpPr>
        <p:spPr>
          <a:xfrm>
            <a:off x="4838700" y="1014730"/>
            <a:ext cx="6172200" cy="525780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深圳大学标志-0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7715" y="0"/>
            <a:ext cx="2369820" cy="935355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-10160" y="822325"/>
            <a:ext cx="11833860" cy="0"/>
          </a:xfrm>
          <a:prstGeom prst="line">
            <a:avLst/>
          </a:prstGeom>
          <a:ln>
            <a:solidFill>
              <a:srgbClr val="A91F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1823700" y="6272530"/>
            <a:ext cx="365972" cy="466762"/>
            <a:chOff x="11096625" y="0"/>
            <a:chExt cx="457200" cy="538163"/>
          </a:xfrm>
          <a:solidFill>
            <a:srgbClr val="940A40"/>
          </a:solidFill>
        </p:grpSpPr>
        <p:sp>
          <p:nvSpPr>
            <p:cNvPr id="10" name="Freeform 5"/>
            <p:cNvSpPr/>
            <p:nvPr userDrawn="1"/>
          </p:nvSpPr>
          <p:spPr bwMode="auto">
            <a:xfrm>
              <a:off x="11109325" y="0"/>
              <a:ext cx="444500" cy="538163"/>
            </a:xfrm>
            <a:custGeom>
              <a:avLst/>
              <a:gdLst>
                <a:gd name="T0" fmla="*/ 564 w 564"/>
                <a:gd name="T1" fmla="*/ 674 h 674"/>
                <a:gd name="T2" fmla="*/ 262 w 564"/>
                <a:gd name="T3" fmla="*/ 540 h 674"/>
                <a:gd name="T4" fmla="*/ 0 w 564"/>
                <a:gd name="T5" fmla="*/ 658 h 674"/>
                <a:gd name="T6" fmla="*/ 0 w 564"/>
                <a:gd name="T7" fmla="*/ 0 h 674"/>
                <a:gd name="T8" fmla="*/ 564 w 564"/>
                <a:gd name="T9" fmla="*/ 0 h 674"/>
                <a:gd name="T10" fmla="*/ 564 w 564"/>
                <a:gd name="T11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4" h="674">
                  <a:moveTo>
                    <a:pt x="564" y="674"/>
                  </a:moveTo>
                  <a:lnTo>
                    <a:pt x="262" y="540"/>
                  </a:lnTo>
                  <a:lnTo>
                    <a:pt x="0" y="658"/>
                  </a:lnTo>
                  <a:lnTo>
                    <a:pt x="0" y="0"/>
                  </a:lnTo>
                  <a:lnTo>
                    <a:pt x="564" y="0"/>
                  </a:lnTo>
                  <a:lnTo>
                    <a:pt x="564" y="6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6"/>
            <p:cNvSpPr/>
            <p:nvPr userDrawn="1"/>
          </p:nvSpPr>
          <p:spPr bwMode="auto">
            <a:xfrm>
              <a:off x="11096625" y="0"/>
              <a:ext cx="442913" cy="514350"/>
            </a:xfrm>
            <a:custGeom>
              <a:avLst/>
              <a:gdLst>
                <a:gd name="T0" fmla="*/ 564 w 564"/>
                <a:gd name="T1" fmla="*/ 644 h 644"/>
                <a:gd name="T2" fmla="*/ 279 w 564"/>
                <a:gd name="T3" fmla="*/ 522 h 644"/>
                <a:gd name="T4" fmla="*/ 0 w 564"/>
                <a:gd name="T5" fmla="*/ 644 h 644"/>
                <a:gd name="T6" fmla="*/ 0 w 564"/>
                <a:gd name="T7" fmla="*/ 0 h 644"/>
                <a:gd name="T8" fmla="*/ 564 w 564"/>
                <a:gd name="T9" fmla="*/ 0 h 644"/>
                <a:gd name="T10" fmla="*/ 564 w 564"/>
                <a:gd name="T11" fmla="*/ 644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4" h="644">
                  <a:moveTo>
                    <a:pt x="564" y="644"/>
                  </a:moveTo>
                  <a:lnTo>
                    <a:pt x="279" y="522"/>
                  </a:lnTo>
                  <a:lnTo>
                    <a:pt x="0" y="644"/>
                  </a:lnTo>
                  <a:lnTo>
                    <a:pt x="0" y="0"/>
                  </a:lnTo>
                  <a:lnTo>
                    <a:pt x="564" y="0"/>
                  </a:lnTo>
                  <a:lnTo>
                    <a:pt x="564" y="6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4" name="TextBox 19"/>
          <p:cNvSpPr txBox="1"/>
          <p:nvPr userDrawn="1"/>
        </p:nvSpPr>
        <p:spPr>
          <a:xfrm>
            <a:off x="11772380" y="6326307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E33E7C02-82D1-42DA-AA8B-2AEC9E450366}" type="slidenum">
              <a:rPr lang="zh-CN" altLang="en-US" sz="1600" smtClean="0">
                <a:solidFill>
                  <a:srgbClr val="F8F8F8"/>
                </a:solidFill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z="1600" dirty="0">
              <a:solidFill>
                <a:srgbClr val="F8F8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4EC0-CE31-4DD7-9BD0-D8B31B7737BD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436F6-1468-45D6-8DB4-4648127945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13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5.xml"/><Relationship Id="rId10" Type="http://schemas.openxmlformats.org/officeDocument/2006/relationships/image" Target="../media/image18.png"/><Relationship Id="rId4" Type="http://schemas.openxmlformats.org/officeDocument/2006/relationships/tags" Target="../tags/tag14.xm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.xml"/><Relationship Id="rId7" Type="http://schemas.openxmlformats.org/officeDocument/2006/relationships/image" Target="../media/image20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jpe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89"/>
          <p:cNvSpPr txBox="1">
            <a:spLocks noChangeArrowheads="1"/>
          </p:cNvSpPr>
          <p:nvPr/>
        </p:nvSpPr>
        <p:spPr bwMode="auto">
          <a:xfrm>
            <a:off x="6245225" y="3502025"/>
            <a:ext cx="40052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3200" b="1">
              <a:latin typeface="等线" panose="0201060003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191770" y="1870710"/>
            <a:ext cx="11676380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en-US" altLang="zh-CN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CoMe: Contrastive Learning-based Mental Disorder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lang="en-US" altLang="zh-CN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Recognition with Wearable Multimodal Physiological Data</a:t>
            </a:r>
          </a:p>
        </p:txBody>
      </p:sp>
      <p:grpSp>
        <p:nvGrpSpPr>
          <p:cNvPr id="17415" name="组合 27"/>
          <p:cNvGrpSpPr/>
          <p:nvPr/>
        </p:nvGrpSpPr>
        <p:grpSpPr bwMode="auto">
          <a:xfrm>
            <a:off x="261938" y="3402013"/>
            <a:ext cx="11550650" cy="77787"/>
            <a:chOff x="30834" y="1305568"/>
            <a:chExt cx="8816454" cy="66133"/>
          </a:xfrm>
        </p:grpSpPr>
        <p:sp>
          <p:nvSpPr>
            <p:cNvPr id="29" name="矩形 28"/>
            <p:cNvSpPr/>
            <p:nvPr/>
          </p:nvSpPr>
          <p:spPr>
            <a:xfrm>
              <a:off x="30834" y="1305568"/>
              <a:ext cx="5799278" cy="6613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887063" y="1305568"/>
              <a:ext cx="2960225" cy="66133"/>
            </a:xfrm>
            <a:prstGeom prst="rect">
              <a:avLst/>
            </a:prstGeom>
            <a:solidFill>
              <a:srgbClr val="B063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0" y="1"/>
            <a:ext cx="12192000" cy="6604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1000"/>
                </a:schemeClr>
              </a:gs>
              <a:gs pos="100000">
                <a:srgbClr val="AE4F74">
                  <a:alpha val="10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深圳大学标志-白色-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5219"/>
            <a:ext cx="2232910" cy="880999"/>
          </a:xfrm>
          <a:prstGeom prst="rect">
            <a:avLst/>
          </a:prstGeom>
        </p:spPr>
      </p:pic>
      <p:pic>
        <p:nvPicPr>
          <p:cNvPr id="11" name="图形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9190" y="53944"/>
            <a:ext cx="539218" cy="5392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74148" y="94233"/>
            <a:ext cx="3264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b="1" i="0" spc="200" dirty="0"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深圳大学计算机与软件学院</a:t>
            </a:r>
            <a:endParaRPr lang="zh-CN" altLang="en-US" spc="200" dirty="0"/>
          </a:p>
        </p:txBody>
      </p:sp>
      <p:sp>
        <p:nvSpPr>
          <p:cNvPr id="13" name="文本框 12"/>
          <p:cNvSpPr txBox="1"/>
          <p:nvPr/>
        </p:nvSpPr>
        <p:spPr>
          <a:xfrm>
            <a:off x="2899034" y="421497"/>
            <a:ext cx="319696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b="0" i="0" dirty="0"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College of Computer Science and Software Engineering, SZU</a:t>
            </a:r>
            <a:endParaRPr lang="zh-CN" altLang="en-US" sz="800" dirty="0"/>
          </a:p>
        </p:txBody>
      </p:sp>
      <p:sp>
        <p:nvSpPr>
          <p:cNvPr id="17" name="文本框 16"/>
          <p:cNvSpPr txBox="1"/>
          <p:nvPr/>
        </p:nvSpPr>
        <p:spPr>
          <a:xfrm>
            <a:off x="2037080" y="3866515"/>
            <a:ext cx="8402320" cy="396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0" normalizeH="0" baseline="30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Yulan Li∗, Shuo Jin∗, Kaishun Wu†, Changhe Fan‡, Yongpan Zou∗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000" b="0" i="0" u="none" strike="noStrike" kern="1200" cap="none" spc="0" normalizeH="0" baseline="3000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36650" y="4398645"/>
            <a:ext cx="10475595" cy="1351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i="1" baseline="30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∗College of Computer Science and Software Engineering, Shenzhen University</a:t>
            </a:r>
            <a:endParaRPr kumimoji="0" lang="en-US" altLang="zh-CN" sz="2800" b="0" i="1" u="none" strike="noStrike" kern="1200" cap="none" spc="0" normalizeH="0" baseline="3000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i="1" baseline="30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†Information Hub, Hong Kong University of Science and Technology (Guangzhou)</a:t>
            </a:r>
            <a:endParaRPr kumimoji="0" lang="en-US" altLang="zh-CN" sz="2800" b="0" i="1" u="none" strike="noStrike" kern="1200" cap="none" spc="0" normalizeH="0" baseline="3000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i="1" baseline="30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‡Department of Psychiatry, Affiliated Guangdong Second Provincial General Hospital of Jinan University</a:t>
            </a:r>
            <a:endParaRPr kumimoji="0" lang="en-US" altLang="zh-CN" sz="2800" b="0" i="1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860425" y="246380"/>
            <a:ext cx="3725545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Results-Main Results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195" y="911860"/>
            <a:ext cx="9579610" cy="28835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45" y="3777615"/>
            <a:ext cx="4533900" cy="26212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899025" y="3955415"/>
            <a:ext cx="7112000" cy="27559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algn="just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Performance of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Accuracy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marL="342900" indent="-34290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84.5% for depression </a:t>
            </a:r>
            <a:r>
              <a:rPr lang="en-US" altLang="zh-CN" dirty="0">
                <a:latin typeface="Times New Roman" panose="02020603050405020304" pitchFamily="18" charset="0"/>
                <a:sym typeface="+mn-ea"/>
              </a:rPr>
              <a:t>disorders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85.36% </a:t>
            </a:r>
            <a:r>
              <a:rPr lang="en-US" altLang="zh-CN" dirty="0">
                <a:latin typeface="Times New Roman" panose="02020603050405020304" pitchFamily="18" charset="0"/>
                <a:sym typeface="+mn-ea"/>
              </a:rPr>
              <a:t>for anxiety disorders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83.25% </a:t>
            </a:r>
            <a:r>
              <a:rPr lang="en-US" altLang="zh-CN" dirty="0">
                <a:latin typeface="Times New Roman" panose="02020603050405020304" pitchFamily="18" charset="0"/>
                <a:sym typeface="+mn-ea"/>
              </a:rPr>
              <a:t>for bipolar disorders disorders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83.54% </a:t>
            </a:r>
            <a:r>
              <a:rPr lang="en-US" altLang="zh-CN" dirty="0">
                <a:latin typeface="Times New Roman" panose="02020603050405020304" pitchFamily="18" charset="0"/>
                <a:sym typeface="+mn-ea"/>
              </a:rPr>
              <a:t>for control group disorders</a:t>
            </a:r>
          </a:p>
          <a:p>
            <a:pPr marL="285750" indent="-28575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Wingdings" panose="05000000000000000000" charset="0"/>
              <a:buChar char="n"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Performance of mental disorder (M-D) 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group detection rate: 93.76% </a:t>
            </a:r>
          </a:p>
          <a:p>
            <a:pPr marL="285750" indent="-285750" algn="just">
              <a:lnSpc>
                <a:spcPct val="90000"/>
              </a:lnSpc>
              <a:spcAft>
                <a:spcPts val="1200"/>
              </a:spcAft>
              <a:buClr>
                <a:schemeClr val="tx1"/>
              </a:buClr>
              <a:buFont typeface="Wingdings" panose="05000000000000000000" charset="0"/>
              <a:buChar char="n"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Performance of c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ontrol group misdiagnosis rate: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10.41%</a:t>
            </a: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320675" y="6398895"/>
            <a:ext cx="437007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6. </a:t>
            </a:r>
            <a:r>
              <a:rPr lang="en-US" altLang="zh-CN" sz="1400" dirty="0">
                <a:latin typeface="Times New Roman" panose="02020603050405020304" pitchFamily="18" charset="0"/>
              </a:rPr>
              <a:t>Comparison of detection and misdiagnosis rates.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860425" y="246380"/>
            <a:ext cx="1278890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Results</a:t>
            </a:r>
          </a:p>
        </p:txBody>
      </p:sp>
      <p:pic>
        <p:nvPicPr>
          <p:cNvPr id="9" name="图片 8" descr="e5567a10-f15b-45ab-aa46-319b9852bfea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24865" y="921385"/>
            <a:ext cx="3845400" cy="2340000"/>
          </a:xfrm>
          <a:prstGeom prst="rect">
            <a:avLst/>
          </a:prstGeom>
        </p:spPr>
      </p:pic>
      <p:pic>
        <p:nvPicPr>
          <p:cNvPr id="10" name="图片 9" descr="d01b1a44-3682-4b91-826f-876f3e2ec90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10680" y="921385"/>
            <a:ext cx="3861000" cy="2340000"/>
          </a:xfrm>
          <a:prstGeom prst="rect">
            <a:avLst/>
          </a:prstGeom>
        </p:spPr>
      </p:pic>
      <p:pic>
        <p:nvPicPr>
          <p:cNvPr id="11" name="图片 10" descr="0916bad5-1fdb-4e01-bf4c-94606518970c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305" y="3934460"/>
            <a:ext cx="3866087" cy="23400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986790" y="334645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7. </a:t>
            </a:r>
            <a:r>
              <a:rPr lang="en-US" altLang="zh-CN" sz="1400" dirty="0">
                <a:latin typeface="Times New Roman" panose="02020603050405020304" pitchFamily="18" charset="0"/>
              </a:rPr>
              <a:t>Accuracy across labeled data amounts.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948170" y="3346450"/>
            <a:ext cx="3919855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8. </a:t>
            </a:r>
            <a:r>
              <a:rPr lang="en-US" altLang="zh-CN" sz="1400" dirty="0">
                <a:latin typeface="Times New Roman" panose="02020603050405020304" pitchFamily="18" charset="0"/>
              </a:rPr>
              <a:t>Detection rate across </a:t>
            </a:r>
            <a:r>
              <a:rPr lang="en-US" altLang="zh-CN" sz="1400" dirty="0">
                <a:latin typeface="Times New Roman" panose="02020603050405020304" pitchFamily="18" charset="0"/>
                <a:sym typeface="+mn-ea"/>
              </a:rPr>
              <a:t>labeled data amounts.</a:t>
            </a:r>
            <a:r>
              <a:rPr lang="en-US" altLang="zh-CN" sz="1400" dirty="0">
                <a:latin typeface="Times New Roman" panose="02020603050405020304" pitchFamily="18" charset="0"/>
              </a:rPr>
              <a:t>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75095" y="3934460"/>
            <a:ext cx="5567045" cy="209169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Optimal amounts of labeled data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for best performance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CPC  100%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CMC 100% 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COCOA  75% 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i="1" dirty="0">
                <a:latin typeface="Times New Roman" panose="02020603050405020304" pitchFamily="18" charset="0"/>
              </a:rPr>
              <a:t>CoMe</a:t>
            </a:r>
            <a:r>
              <a:rPr lang="en-US" altLang="zh-CN" dirty="0">
                <a:latin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25% </a:t>
            </a: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36880" y="6290310"/>
            <a:ext cx="421767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9. </a:t>
            </a:r>
            <a:r>
              <a:rPr lang="en-US" altLang="zh-CN" sz="1400" dirty="0">
                <a:latin typeface="Times New Roman" panose="02020603050405020304" pitchFamily="18" charset="0"/>
              </a:rPr>
              <a:t>Misdiagnosis rate across </a:t>
            </a:r>
            <a:r>
              <a:rPr lang="en-US" altLang="zh-CN" sz="1400" dirty="0">
                <a:latin typeface="Times New Roman" panose="02020603050405020304" pitchFamily="18" charset="0"/>
                <a:sym typeface="+mn-ea"/>
              </a:rPr>
              <a:t>labeled data amounts</a:t>
            </a:r>
            <a:r>
              <a:rPr lang="en-US" altLang="zh-CN" sz="1400" dirty="0">
                <a:latin typeface="Times New Roman" panose="02020603050405020304" pitchFamily="18" charset="0"/>
              </a:rPr>
              <a:t>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860425" y="246380"/>
            <a:ext cx="1278890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Results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descr="d2706f5e-ce42-4536-83bd-6d7ddfbc40a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" y="1006475"/>
            <a:ext cx="3959316" cy="2340000"/>
          </a:xfrm>
          <a:prstGeom prst="rect">
            <a:avLst/>
          </a:prstGeom>
        </p:spPr>
      </p:pic>
      <p:pic>
        <p:nvPicPr>
          <p:cNvPr id="5" name="图片 4" descr="a356cb5f-759b-46d3-bf0d-745d677c72b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6855" y="1021715"/>
            <a:ext cx="3832302" cy="2340000"/>
          </a:xfrm>
          <a:prstGeom prst="rect">
            <a:avLst/>
          </a:prstGeom>
        </p:spPr>
      </p:pic>
      <p:pic>
        <p:nvPicPr>
          <p:cNvPr id="6" name="图片 5" descr="6b2c445d-cb18-4856-9501-67f8abe2e7e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745" y="3886835"/>
            <a:ext cx="3915000" cy="23400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986790" y="334645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10. </a:t>
            </a:r>
            <a:r>
              <a:rPr lang="en-US" altLang="zh-CN" sz="1400" dirty="0">
                <a:latin typeface="Times New Roman" panose="02020603050405020304" pitchFamily="18" charset="0"/>
                <a:sym typeface="+mn-ea"/>
              </a:rPr>
              <a:t>Accuracy </a:t>
            </a:r>
            <a:r>
              <a:rPr lang="en-US" altLang="zh-CN" sz="1400" dirty="0">
                <a:latin typeface="Times New Roman" panose="02020603050405020304" pitchFamily="18" charset="0"/>
              </a:rPr>
              <a:t>over registration Time.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6948170" y="334645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11. </a:t>
            </a:r>
            <a:r>
              <a:rPr lang="en-US" altLang="zh-CN" sz="1400" dirty="0">
                <a:latin typeface="Times New Roman" panose="02020603050405020304" pitchFamily="18" charset="0"/>
                <a:sym typeface="+mn-ea"/>
              </a:rPr>
              <a:t>Detection rate over registration Time.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75095" y="3934460"/>
            <a:ext cx="5544185" cy="209169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Optimal registration time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for best performance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CPC  4min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CMC 3min 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COCOA  3min 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i="1" dirty="0">
                <a:latin typeface="Times New Roman" panose="02020603050405020304" pitchFamily="18" charset="0"/>
              </a:rPr>
              <a:t>CoMe</a:t>
            </a:r>
            <a:r>
              <a:rPr lang="en-US" altLang="zh-CN" dirty="0">
                <a:latin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2min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86790" y="6226175"/>
            <a:ext cx="366903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12. </a:t>
            </a:r>
            <a:r>
              <a:rPr lang="en-US" altLang="zh-CN" sz="1400" dirty="0">
                <a:latin typeface="Times New Roman" panose="02020603050405020304" pitchFamily="18" charset="0"/>
                <a:sym typeface="+mn-ea"/>
              </a:rPr>
              <a:t>Misdiagnosis rate over registration Time.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TextBox 1"/>
          <p:cNvSpPr txBox="1"/>
          <p:nvPr/>
        </p:nvSpPr>
        <p:spPr>
          <a:xfrm>
            <a:off x="860425" y="246380"/>
            <a:ext cx="1986121" cy="4971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Conclusion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60425" y="1668633"/>
            <a:ext cx="10256462" cy="3661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Design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 wearable-based system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for daily multi-class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monitoring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of Depression, Anxiety, and Bipolar disorders.</a:t>
            </a:r>
          </a:p>
          <a:p>
            <a:pPr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Propose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a two-stage self-supervised contrastive framework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, addressing the issue of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scarce labeled physiological data.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Demonstrate superior generalization and rapid personalization capabilities, validating potential for continuous early risk detection.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10800000">
            <a:off x="-49197" y="-34394"/>
            <a:ext cx="12247033" cy="6054091"/>
            <a:chOff x="-1642" y="80"/>
            <a:chExt cx="9499105" cy="4695704"/>
          </a:xfrm>
        </p:grpSpPr>
        <p:sp>
          <p:nvSpPr>
            <p:cNvPr id="4" name="Freeform 4"/>
            <p:cNvSpPr/>
            <p:nvPr/>
          </p:nvSpPr>
          <p:spPr>
            <a:xfrm flipV="1">
              <a:off x="-1642" y="80"/>
              <a:ext cx="9499105" cy="4695704"/>
            </a:xfrm>
            <a:custGeom>
              <a:avLst/>
              <a:gdLst>
                <a:gd name="connsiteX0" fmla="*/ 14405 w 28930"/>
                <a:gd name="connsiteY0" fmla="*/ 14301 h 14301"/>
                <a:gd name="connsiteX1" fmla="*/ 5 w 28930"/>
                <a:gd name="connsiteY1" fmla="*/ 9412 h 14301"/>
                <a:gd name="connsiteX2" fmla="*/ 0 w 28930"/>
                <a:gd name="connsiteY2" fmla="*/ 101 h 14301"/>
                <a:gd name="connsiteX3" fmla="*/ 14786 w 28930"/>
                <a:gd name="connsiteY3" fmla="*/ 68 h 14301"/>
                <a:gd name="connsiteX4" fmla="*/ 28930 w 28930"/>
                <a:gd name="connsiteY4" fmla="*/ 0 h 14301"/>
                <a:gd name="connsiteX5" fmla="*/ 28805 w 28930"/>
                <a:gd name="connsiteY5" fmla="*/ 9412 h 14301"/>
                <a:gd name="connsiteX6" fmla="*/ 14405 w 28930"/>
                <a:gd name="connsiteY6" fmla="*/ 14301 h 1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930" h="14301">
                  <a:moveTo>
                    <a:pt x="14405" y="14301"/>
                  </a:moveTo>
                  <a:lnTo>
                    <a:pt x="5" y="9412"/>
                  </a:lnTo>
                  <a:lnTo>
                    <a:pt x="0" y="101"/>
                  </a:lnTo>
                  <a:lnTo>
                    <a:pt x="14786" y="68"/>
                  </a:lnTo>
                  <a:lnTo>
                    <a:pt x="28930" y="0"/>
                  </a:lnTo>
                  <a:lnTo>
                    <a:pt x="28805" y="9412"/>
                  </a:lnTo>
                  <a:lnTo>
                    <a:pt x="14405" y="14301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stretch>
                <a:fillRect l="-8070" r="-8070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0800000">
            <a:off x="-50377" y="-40559"/>
            <a:ext cx="12246610" cy="6100657"/>
            <a:chOff x="-3251" y="0"/>
            <a:chExt cx="9406177" cy="4685694"/>
          </a:xfrm>
        </p:grpSpPr>
        <p:sp>
          <p:nvSpPr>
            <p:cNvPr id="6" name="Freeform 6"/>
            <p:cNvSpPr/>
            <p:nvPr/>
          </p:nvSpPr>
          <p:spPr>
            <a:xfrm>
              <a:off x="-3251" y="0"/>
              <a:ext cx="9406177" cy="4685694"/>
            </a:xfrm>
            <a:custGeom>
              <a:avLst/>
              <a:gdLst>
                <a:gd name="connsiteX0" fmla="*/ 14552 w 28929"/>
                <a:gd name="connsiteY0" fmla="*/ 0 h 14411"/>
                <a:gd name="connsiteX1" fmla="*/ 10 w 28929"/>
                <a:gd name="connsiteY1" fmla="*/ 4937 h 14411"/>
                <a:gd name="connsiteX2" fmla="*/ 0 w 28929"/>
                <a:gd name="connsiteY2" fmla="*/ 14344 h 14411"/>
                <a:gd name="connsiteX3" fmla="*/ 14482 w 28929"/>
                <a:gd name="connsiteY3" fmla="*/ 14377 h 14411"/>
                <a:gd name="connsiteX4" fmla="*/ 28929 w 28929"/>
                <a:gd name="connsiteY4" fmla="*/ 14411 h 14411"/>
                <a:gd name="connsiteX5" fmla="*/ 28782 w 28929"/>
                <a:gd name="connsiteY5" fmla="*/ 4997 h 14411"/>
                <a:gd name="connsiteX6" fmla="*/ 14552 w 28929"/>
                <a:gd name="connsiteY6" fmla="*/ 0 h 1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929" h="14411">
                  <a:moveTo>
                    <a:pt x="14552" y="0"/>
                  </a:moveTo>
                  <a:lnTo>
                    <a:pt x="10" y="4937"/>
                  </a:lnTo>
                  <a:lnTo>
                    <a:pt x="0" y="14344"/>
                  </a:lnTo>
                  <a:lnTo>
                    <a:pt x="14482" y="14377"/>
                  </a:lnTo>
                  <a:lnTo>
                    <a:pt x="28929" y="14411"/>
                  </a:lnTo>
                  <a:lnTo>
                    <a:pt x="28782" y="4997"/>
                  </a:lnTo>
                  <a:lnTo>
                    <a:pt x="14552" y="0"/>
                  </a:lnTo>
                  <a:close/>
                </a:path>
              </a:pathLst>
            </a:custGeom>
            <a:solidFill>
              <a:srgbClr val="950041">
                <a:alpha val="73725"/>
              </a:srgbClr>
            </a:solidFill>
            <a:ln w="12700"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5372177" y="5100756"/>
            <a:ext cx="1455083" cy="145508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6" tIns="33866" rIns="33866" bIns="33866" rtlCol="0" anchor="ctr"/>
            <a:lstStyle/>
            <a:p>
              <a:pPr algn="ctr">
                <a:lnSpc>
                  <a:spcPts val="2660"/>
                </a:lnSpc>
              </a:pPr>
              <a:endParaRPr sz="1200">
                <a:latin typeface="方正大黑简体" panose="02000000000000000000" charset="-122"/>
                <a:ea typeface="方正大黑简体" panose="02000000000000000000" charset="-122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5603430" y="5529370"/>
            <a:ext cx="926909" cy="597856"/>
          </a:xfrm>
          <a:custGeom>
            <a:avLst/>
            <a:gdLst/>
            <a:ahLst/>
            <a:cxnLst/>
            <a:rect l="l" t="t" r="r" b="b"/>
            <a:pathLst>
              <a:path w="1390364" h="896784">
                <a:moveTo>
                  <a:pt x="0" y="0"/>
                </a:moveTo>
                <a:lnTo>
                  <a:pt x="1390364" y="0"/>
                </a:lnTo>
                <a:lnTo>
                  <a:pt x="1390364" y="896784"/>
                </a:lnTo>
                <a:lnTo>
                  <a:pt x="0" y="8967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511970" y="5244266"/>
            <a:ext cx="1168060" cy="1168065"/>
          </a:xfrm>
          <a:custGeom>
            <a:avLst/>
            <a:gdLst/>
            <a:ahLst/>
            <a:cxnLst/>
            <a:rect l="l" t="t" r="r" b="b"/>
            <a:pathLst>
              <a:path w="1752090" h="1752097">
                <a:moveTo>
                  <a:pt x="0" y="0"/>
                </a:moveTo>
                <a:lnTo>
                  <a:pt x="1752090" y="0"/>
                </a:lnTo>
                <a:lnTo>
                  <a:pt x="1752090" y="1752096"/>
                </a:lnTo>
                <a:lnTo>
                  <a:pt x="0" y="17520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975361" y="817952"/>
            <a:ext cx="6491500" cy="3935472"/>
          </a:xfrm>
          <a:custGeom>
            <a:avLst/>
            <a:gdLst/>
            <a:ahLst/>
            <a:cxnLst/>
            <a:rect l="l" t="t" r="r" b="b"/>
            <a:pathLst>
              <a:path w="9737250" h="5903208">
                <a:moveTo>
                  <a:pt x="0" y="0"/>
                </a:moveTo>
                <a:lnTo>
                  <a:pt x="9737250" y="0"/>
                </a:lnTo>
                <a:lnTo>
                  <a:pt x="9737250" y="5903208"/>
                </a:lnTo>
                <a:lnTo>
                  <a:pt x="0" y="59032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grpSp>
        <p:nvGrpSpPr>
          <p:cNvPr id="15" name="Group 15"/>
          <p:cNvGrpSpPr/>
          <p:nvPr/>
        </p:nvGrpSpPr>
        <p:grpSpPr>
          <a:xfrm>
            <a:off x="4536440" y="1384300"/>
            <a:ext cx="2862580" cy="980017"/>
            <a:chOff x="0" y="0"/>
            <a:chExt cx="8302740" cy="265934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659400" cy="2659340"/>
            </a:xfrm>
            <a:custGeom>
              <a:avLst/>
              <a:gdLst/>
              <a:ahLst/>
              <a:cxnLst/>
              <a:rect l="l" t="t" r="r" b="b"/>
              <a:pathLst>
                <a:path w="2659400" h="2659340">
                  <a:moveTo>
                    <a:pt x="0" y="0"/>
                  </a:moveTo>
                  <a:lnTo>
                    <a:pt x="2659400" y="0"/>
                  </a:lnTo>
                  <a:lnTo>
                    <a:pt x="2659400" y="2659340"/>
                  </a:lnTo>
                  <a:lnTo>
                    <a:pt x="0" y="2659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818949" y="110922"/>
              <a:ext cx="5483791" cy="2395119"/>
            </a:xfrm>
            <a:custGeom>
              <a:avLst/>
              <a:gdLst/>
              <a:ahLst/>
              <a:cxnLst/>
              <a:rect l="l" t="t" r="r" b="b"/>
              <a:pathLst>
                <a:path w="5483791" h="2395119">
                  <a:moveTo>
                    <a:pt x="0" y="0"/>
                  </a:moveTo>
                  <a:lnTo>
                    <a:pt x="5483791" y="0"/>
                  </a:lnTo>
                  <a:lnTo>
                    <a:pt x="5483791" y="2395119"/>
                  </a:lnTo>
                  <a:lnTo>
                    <a:pt x="0" y="2395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-139700" y="2533015"/>
            <a:ext cx="12805410" cy="17913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6060"/>
              </a:lnSpc>
            </a:pPr>
            <a:r>
              <a:rPr lang="en-US" sz="5400">
                <a:solidFill>
                  <a:srgbClr val="FFFFFF"/>
                </a:solidFill>
                <a:latin typeface="Times New Roman" panose="02020603050405020304" pitchFamily="18" charset="0"/>
                <a:ea typeface="方正大黑简体" panose="02000000000000000000" charset="-122"/>
                <a:cs typeface="Times New Roman" panose="02020603050405020304" pitchFamily="18" charset="0"/>
                <a:sym typeface="思源黑体 1" panose="020B0500000000000000" charset="-122"/>
              </a:rPr>
              <a:t>Q&amp;A</a:t>
            </a:r>
            <a:endParaRPr sz="5400">
              <a:latin typeface="Times New Roman" panose="02020603050405020304" pitchFamily="18" charset="0"/>
              <a:ea typeface="方正大黑简体" panose="02000000000000000000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176821" y="3083039"/>
            <a:ext cx="8295558" cy="23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5"/>
              </a:lnSpc>
            </a:pPr>
            <a:r>
              <a:rPr lang="en-US" sz="4800" b="1" spc="768">
                <a:solidFill>
                  <a:srgbClr val="FFFFFF"/>
                </a:solidFill>
                <a:latin typeface="Times New Roman" panose="02020603050405020304" pitchFamily="18" charset="0"/>
                <a:ea typeface="方正大黑简体" panose="02000000000000000000" charset="-122"/>
                <a:cs typeface="Times New Roman" panose="02020603050405020304" pitchFamily="18" charset="0"/>
                <a:sym typeface="思源黑体 1" panose="020B0500000000000000" charset="-122"/>
              </a:rPr>
              <a:t>Thanks!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1"/>
          <p:cNvSpPr txBox="1"/>
          <p:nvPr/>
        </p:nvSpPr>
        <p:spPr>
          <a:xfrm>
            <a:off x="860425" y="246380"/>
            <a:ext cx="2175917" cy="4971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Background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矩形: 圆角 2063"/>
          <p:cNvSpPr/>
          <p:nvPr>
            <p:custDataLst>
              <p:tags r:id="rId1"/>
            </p:custDataLst>
          </p:nvPr>
        </p:nvSpPr>
        <p:spPr>
          <a:xfrm>
            <a:off x="8397240" y="3155315"/>
            <a:ext cx="3526155" cy="24561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2062"/>
          <p:cNvSpPr/>
          <p:nvPr>
            <p:custDataLst>
              <p:tags r:id="rId2"/>
            </p:custDataLst>
          </p:nvPr>
        </p:nvSpPr>
        <p:spPr>
          <a:xfrm>
            <a:off x="4130040" y="3155315"/>
            <a:ext cx="3806190" cy="2455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2061"/>
          <p:cNvSpPr/>
          <p:nvPr>
            <p:custDataLst>
              <p:tags r:id="rId3"/>
            </p:custDataLst>
          </p:nvPr>
        </p:nvSpPr>
        <p:spPr>
          <a:xfrm>
            <a:off x="319405" y="3155950"/>
            <a:ext cx="3369310" cy="24555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97180" y="3295015"/>
            <a:ext cx="33572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200" b="1" dirty="0">
                <a:solidFill>
                  <a:srgbClr val="08080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Traditional questionnaires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104640" y="3295015"/>
            <a:ext cx="389890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200" b="1" dirty="0">
                <a:solidFill>
                  <a:srgbClr val="08080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Specialized medical equipment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8756015" y="3295015"/>
            <a:ext cx="298958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200" b="1" dirty="0">
                <a:solidFill>
                  <a:srgbClr val="08080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Wearable devices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365" y="1112520"/>
            <a:ext cx="3489960" cy="181102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9260" y="1110615"/>
            <a:ext cx="3713480" cy="181292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3750" y="1163320"/>
            <a:ext cx="3672840" cy="1331595"/>
          </a:xfrm>
          <a:prstGeom prst="rect">
            <a:avLst/>
          </a:prstGeom>
        </p:spPr>
      </p:pic>
      <p:sp>
        <p:nvSpPr>
          <p:cNvPr id="43" name="圆角矩形 24"/>
          <p:cNvSpPr/>
          <p:nvPr/>
        </p:nvSpPr>
        <p:spPr>
          <a:xfrm>
            <a:off x="279400" y="995045"/>
            <a:ext cx="3498850" cy="4751070"/>
          </a:xfrm>
          <a:prstGeom prst="roundRect">
            <a:avLst/>
          </a:prstGeom>
          <a:noFill/>
          <a:ln w="28575" cap="flat" cmpd="sng" algn="ctr">
            <a:solidFill>
              <a:srgbClr val="9C9C9C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圆角矩形 24"/>
          <p:cNvSpPr/>
          <p:nvPr/>
        </p:nvSpPr>
        <p:spPr>
          <a:xfrm>
            <a:off x="3987800" y="995045"/>
            <a:ext cx="4079875" cy="4751070"/>
          </a:xfrm>
          <a:prstGeom prst="roundRect">
            <a:avLst/>
          </a:prstGeom>
          <a:noFill/>
          <a:ln w="28575" cap="flat" cmpd="sng" algn="ctr">
            <a:solidFill>
              <a:srgbClr val="9C9C9C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圆角矩形 24"/>
          <p:cNvSpPr/>
          <p:nvPr/>
        </p:nvSpPr>
        <p:spPr>
          <a:xfrm>
            <a:off x="8206740" y="995045"/>
            <a:ext cx="3940810" cy="4751070"/>
          </a:xfrm>
          <a:prstGeom prst="roundRect">
            <a:avLst/>
          </a:prstGeom>
          <a:noFill/>
          <a:ln w="28575" cap="flat" cmpd="sng" algn="ctr">
            <a:solidFill>
              <a:srgbClr val="9C9C9C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03860" y="3848735"/>
            <a:ext cx="34290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Intermittent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Single-disorder screening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4714875" y="3848735"/>
            <a:ext cx="30276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Expensive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Intermittent</a:t>
            </a:r>
            <a:endParaRPr lang="en-US" altLang="zh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Nonportable</a:t>
            </a: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en-US" altLang="zh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895715" y="3848735"/>
            <a:ext cx="30276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Cheap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Portable</a:t>
            </a: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en-US" altLang="zh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403860" y="5998369"/>
            <a:ext cx="10848975" cy="510221"/>
          </a:xfrm>
          <a:prstGeom prst="roundRect">
            <a:avLst/>
          </a:prstGeom>
          <a:noFill/>
          <a:ln w="19050">
            <a:solidFill>
              <a:srgbClr val="8C0A4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C0A41"/>
                </a:solidFill>
              </a:rPr>
              <a:t>Need: A practical system for daily multi-class mental disorder monitoring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4" name="矩形 3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TextBox 1"/>
          <p:cNvSpPr txBox="1"/>
          <p:nvPr/>
        </p:nvSpPr>
        <p:spPr>
          <a:xfrm>
            <a:off x="860425" y="246380"/>
            <a:ext cx="1380186" cy="4971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Sum up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39395" y="3683635"/>
            <a:ext cx="11574145" cy="2973705"/>
          </a:xfrm>
          <a:prstGeom prst="rect">
            <a:avLst/>
          </a:prstGeom>
          <a:solidFill>
            <a:srgbClr val="4472C4">
              <a:lumMod val="40000"/>
              <a:lumOff val="60000"/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23125" y="4246547"/>
            <a:ext cx="11545114" cy="2707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We propose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CoMe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the first multi-class mental disorder monitoring system via low-cost wearables, capturing multimodal signals for daily identification of depression, anxiety, bipolar disorder.</a:t>
            </a: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We construct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a multimodal physiological dataset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 encompassing these mental conditions and healthy controls.</a:t>
            </a: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We design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 two-stage contrastive framework 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with multimodal residual deformable convolution network fusion to extract common and specific patterns from unlabeled data, and enable rapid user personalization.</a:t>
            </a: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68514" y="3712865"/>
            <a:ext cx="22028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Contribution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239487" y="966485"/>
            <a:ext cx="11574141" cy="2421980"/>
          </a:xfrm>
          <a:prstGeom prst="rect">
            <a:avLst/>
          </a:prstGeom>
          <a:solidFill>
            <a:srgbClr val="4472C4">
              <a:lumMod val="40000"/>
              <a:lumOff val="60000"/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268515" y="1776211"/>
            <a:ext cx="11545114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scarcity of high-quality labeled data</a:t>
            </a: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Large individual differences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in physiological signals</a:t>
            </a: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Symptom overlap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among disorders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268514" y="995514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Challenge</a:t>
            </a:r>
            <a:endParaRPr lang="zh-CN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1"/>
          <p:cNvSpPr txBox="1"/>
          <p:nvPr/>
        </p:nvSpPr>
        <p:spPr>
          <a:xfrm>
            <a:off x="860425" y="246380"/>
            <a:ext cx="3107004" cy="4971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System</a:t>
            </a:r>
            <a:r>
              <a:rPr lang="zh-CN" altLang="en-US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Overview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" y="1127125"/>
            <a:ext cx="11943080" cy="41916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23240" y="5593080"/>
            <a:ext cx="102666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Stage 1: Pre-training with large-scale unlabeled data</a:t>
            </a:r>
          </a:p>
          <a:p>
            <a:pPr marL="342900" indent="-342900">
              <a:buFont typeface="+mj-lt"/>
              <a:buAutoNum type="alphaLcParenR"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Stage 2: Personalized fine-tuning with a few minutes of user data</a:t>
            </a:r>
          </a:p>
          <a:p>
            <a:pPr marL="342900" indent="-342900">
              <a:buFont typeface="+mj-lt"/>
              <a:buAutoNum type="alphaLcParenR"/>
            </a:pPr>
            <a:r>
              <a:rPr lang="en-US" altLang="zh-CN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ea"/>
              </a:rPr>
              <a:t>Customized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model supports daily monitoring</a:t>
            </a: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05960" y="531876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1. </a:t>
            </a:r>
            <a:r>
              <a:rPr lang="en-US" altLang="zh-CN" sz="1400" i="1" dirty="0">
                <a:latin typeface="Times New Roman" panose="02020603050405020304" pitchFamily="18" charset="0"/>
              </a:rPr>
              <a:t>CoMe</a:t>
            </a:r>
            <a:r>
              <a:rPr lang="en-US" altLang="zh-CN" sz="1400" dirty="0">
                <a:latin typeface="Times New Roman" panose="02020603050405020304" pitchFamily="18" charset="0"/>
              </a:rPr>
              <a:t> overview.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1"/>
          <p:cNvSpPr txBox="1"/>
          <p:nvPr/>
        </p:nvSpPr>
        <p:spPr>
          <a:xfrm>
            <a:off x="860425" y="246380"/>
            <a:ext cx="3107004" cy="4971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System</a:t>
            </a:r>
            <a:r>
              <a:rPr lang="zh-CN" altLang="en-US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Overview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760" y="1753235"/>
            <a:ext cx="8031480" cy="43351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5934" y="1132861"/>
            <a:ext cx="63500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Typical application scenarios of  CoMe</a:t>
            </a:r>
            <a:endParaRPr lang="zh-CN" altLang="en-US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460875" y="6138545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2. </a:t>
            </a:r>
            <a:r>
              <a:rPr lang="en-US" altLang="zh-CN" sz="1400" dirty="0">
                <a:latin typeface="Times New Roman" panose="02020603050405020304" pitchFamily="18" charset="0"/>
              </a:rPr>
              <a:t>A typical application scenario of CoMe.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9" name="TextBox 1"/>
          <p:cNvSpPr txBox="1"/>
          <p:nvPr/>
        </p:nvSpPr>
        <p:spPr>
          <a:xfrm>
            <a:off x="860425" y="246380"/>
            <a:ext cx="9165590" cy="5340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System</a:t>
            </a:r>
            <a:r>
              <a:rPr lang="zh-CN" altLang="en-US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design-Pre-training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955" y="1601470"/>
            <a:ext cx="5947410" cy="365506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6298565" y="1724660"/>
            <a:ext cx="5741035" cy="34086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Multi-modal Contrastive Learning</a:t>
            </a:r>
          </a:p>
          <a:p>
            <a:pPr marL="342900" indent="-342900" algn="just">
              <a:lnSpc>
                <a:spcPct val="90000"/>
              </a:lnSpc>
              <a:buFont typeface="+mj-lt"/>
              <a:buAutoNum type="alphaLcParenR"/>
            </a:pP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sampling principle: </a:t>
            </a:r>
            <a:r>
              <a:rPr lang="en-US" altLang="zh-C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combines both coarse-grained and fine-grained pairing, helping learning such modality-aware representations from unlabeled data.</a:t>
            </a:r>
            <a:endParaRPr lang="en-US" altLang="zh-CN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2000" b="0" i="1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Positive pairs</a:t>
            </a: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data from other modalities at the same time point</a:t>
            </a:r>
          </a:p>
          <a:p>
            <a:pPr marL="800100" lvl="1" indent="-3429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Hard negatives</a:t>
            </a:r>
            <a:r>
              <a:rPr lang="en-US" altLang="zh-CN" sz="200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: s</a:t>
            </a: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amples from the same modality at different times</a:t>
            </a:r>
          </a:p>
          <a:p>
            <a:pPr marL="800100" lvl="1" indent="-3429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2000" b="0" i="1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2000" i="1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eak negatives</a:t>
            </a:r>
            <a:r>
              <a:rPr lang="en-US" altLang="zh-CN" sz="200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: </a:t>
            </a: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samples from other modalities at different times form</a:t>
            </a:r>
          </a:p>
          <a:p>
            <a:pPr marL="457200" lvl="0" indent="-457200" algn="just">
              <a:lnSpc>
                <a:spcPct val="100000"/>
              </a:lnSpc>
              <a:buClrTx/>
              <a:buSzTx/>
              <a:buFont typeface="+mj-lt"/>
              <a:buAutoNum type="alphaLcParenR"/>
            </a:pP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 Objective: </a:t>
            </a:r>
            <a:r>
              <a:rPr lang="en-US" altLang="zh-CN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Maximize the alignment of positive pairs and push apart negative samples</a:t>
            </a:r>
          </a:p>
          <a:p>
            <a:pPr marL="914400" lvl="1" indent="-457200" algn="just">
              <a:buFont typeface="+mj-lt"/>
              <a:buAutoNum type="alphaLcParenR"/>
            </a:pPr>
            <a:endParaRPr lang="en-US" altLang="zh-CN" sz="2200" b="0" i="0" dirty="0">
              <a:solidFill>
                <a:srgbClr val="06060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398780" y="5473065"/>
            <a:ext cx="502031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3. </a:t>
            </a:r>
            <a:r>
              <a:rPr lang="en-US" altLang="zh-CN" sz="1400" dirty="0">
                <a:latin typeface="Times New Roman" panose="02020603050405020304" pitchFamily="18" charset="0"/>
              </a:rPr>
              <a:t>Sampling principle.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9" name="TextBox 1"/>
          <p:cNvSpPr txBox="1"/>
          <p:nvPr/>
        </p:nvSpPr>
        <p:spPr>
          <a:xfrm>
            <a:off x="860425" y="246380"/>
            <a:ext cx="4892040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System</a:t>
            </a:r>
            <a:r>
              <a:rPr lang="zh-CN" altLang="en-US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design-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Pre-training</a:t>
            </a:r>
            <a:endParaRPr lang="zh-CN" altLang="en-US" sz="2800" b="1" dirty="0">
              <a:solidFill>
                <a:srgbClr val="940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665" y="1851660"/>
            <a:ext cx="6849745" cy="432943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482600" y="1285240"/>
            <a:ext cx="10041255" cy="5664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n"/>
            </a:pP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Multi-modal </a:t>
            </a: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Fusion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altLang="zh-C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employs a residual DCN fusion scheme.</a:t>
            </a:r>
          </a:p>
          <a:p>
            <a:pPr marL="342900" indent="-342900" algn="just">
              <a:buFont typeface="Wingdings" panose="05000000000000000000" pitchFamily="2" charset="2"/>
              <a:buChar char="n"/>
            </a:pPr>
            <a:endParaRPr lang="en-US" altLang="zh-CN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endParaRPr lang="en-US" altLang="zh-CN" b="0" i="0" dirty="0">
              <a:solidFill>
                <a:srgbClr val="06060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3695700" y="6290310"/>
            <a:ext cx="502031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4. </a:t>
            </a:r>
            <a:r>
              <a:rPr lang="en-US" altLang="zh-CN" sz="1400" dirty="0">
                <a:latin typeface="Times New Roman" panose="02020603050405020304" pitchFamily="18" charset="0"/>
              </a:rPr>
              <a:t>Illustration of residual DCN fusion.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9" name="TextBox 1"/>
          <p:cNvSpPr txBox="1"/>
          <p:nvPr/>
        </p:nvSpPr>
        <p:spPr>
          <a:xfrm>
            <a:off x="860425" y="246380"/>
            <a:ext cx="7689215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System</a:t>
            </a:r>
            <a:r>
              <a:rPr lang="zh-CN" altLang="en-US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design-Personalized Customization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436880" y="5248275"/>
            <a:ext cx="11755120" cy="12877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n"/>
            </a:pPr>
            <a:r>
              <a:rPr lang="en-US" altLang="zh-C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Personalized Customization Phase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lphaLcParenR"/>
            </a:pP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users provide only a few minutes of unlabeled target data </a:t>
            </a:r>
            <a:r>
              <a:rPr lang="en-US" altLang="en-US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self-supervised fine-tuning of pre-encoder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lphaLcParenR"/>
            </a:pP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a small labeled subset to train a lightweight classifier </a:t>
            </a:r>
            <a:r>
              <a:rPr lang="en-US" altLang="en-US" sz="200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→ </a:t>
            </a:r>
            <a:r>
              <a:rPr lang="en-US" altLang="zh-CN" sz="2000" b="0" i="0" dirty="0">
                <a:solidFill>
                  <a:srgbClr val="06060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daily mental health monitoring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lphaLcParenR"/>
            </a:pPr>
            <a:endParaRPr lang="en-US" altLang="zh-CN" sz="2000" b="0" i="0" dirty="0">
              <a:solidFill>
                <a:srgbClr val="06060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55" y="1033145"/>
            <a:ext cx="10304780" cy="36169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37590" y="2715895"/>
            <a:ext cx="10303510" cy="1990725"/>
          </a:xfrm>
          <a:prstGeom prst="rect">
            <a:avLst/>
          </a:prstGeom>
          <a:ln w="38100" cap="flat" cmpd="sng" algn="ctr">
            <a:solidFill>
              <a:srgbClr val="FF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05960" y="485902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1. </a:t>
            </a:r>
            <a:r>
              <a:rPr lang="en-US" altLang="zh-CN" sz="1400" i="1" dirty="0">
                <a:latin typeface="Times New Roman" panose="02020603050405020304" pitchFamily="18" charset="0"/>
              </a:rPr>
              <a:t>CoMe</a:t>
            </a:r>
            <a:r>
              <a:rPr lang="en-US" altLang="zh-CN" sz="1400" dirty="0">
                <a:latin typeface="Times New Roman" panose="02020603050405020304" pitchFamily="18" charset="0"/>
              </a:rPr>
              <a:t> overview.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 flipH="1">
            <a:off x="635" y="360680"/>
            <a:ext cx="626110" cy="267335"/>
            <a:chOff x="18333" y="524"/>
            <a:chExt cx="867" cy="370"/>
          </a:xfrm>
        </p:grpSpPr>
        <p:sp>
          <p:nvSpPr>
            <p:cNvPr id="2" name="矩形 1"/>
            <p:cNvSpPr/>
            <p:nvPr userDrawn="1"/>
          </p:nvSpPr>
          <p:spPr>
            <a:xfrm flipH="1">
              <a:off x="18596" y="524"/>
              <a:ext cx="604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/>
          </p:nvSpPr>
          <p:spPr>
            <a:xfrm flipH="1">
              <a:off x="18476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 userDrawn="1"/>
          </p:nvSpPr>
          <p:spPr>
            <a:xfrm flipH="1">
              <a:off x="18333" y="524"/>
              <a:ext cx="57" cy="370"/>
            </a:xfrm>
            <a:prstGeom prst="rect">
              <a:avLst/>
            </a:prstGeom>
            <a:solidFill>
              <a:srgbClr val="940A40"/>
            </a:solidFill>
            <a:ln>
              <a:solidFill>
                <a:srgbClr val="940A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1"/>
          <p:cNvSpPr txBox="1"/>
          <p:nvPr/>
        </p:nvSpPr>
        <p:spPr>
          <a:xfrm>
            <a:off x="860425" y="246380"/>
            <a:ext cx="5909945" cy="5340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l">
              <a:lnSpc>
                <a:spcPts val="3810"/>
              </a:lnSpc>
            </a:pPr>
            <a:r>
              <a:rPr lang="en-US" altLang="zh-CN" sz="2800" b="1" dirty="0">
                <a:solidFill>
                  <a:srgbClr val="940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Implementation and Experiment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" y="1502410"/>
            <a:ext cx="6646545" cy="4228465"/>
          </a:xfrm>
          <a:prstGeom prst="rect">
            <a:avLst/>
          </a:prstGeom>
        </p:spPr>
      </p:pic>
      <p:sp>
        <p:nvSpPr>
          <p:cNvPr id="3198" name="文本框 3197"/>
          <p:cNvSpPr txBox="1"/>
          <p:nvPr/>
        </p:nvSpPr>
        <p:spPr>
          <a:xfrm>
            <a:off x="6826885" y="1718310"/>
            <a:ext cx="5365115" cy="3837305"/>
          </a:xfrm>
          <a:prstGeom prst="rect">
            <a:avLst/>
          </a:prstGeom>
          <a:noFill/>
        </p:spPr>
        <p:txBody>
          <a:bodyPr wrap="square" numCol="1" rtlCol="0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Custom wearable device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total cost: $25.13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HRV, IR, RED, GSR, SKT</a:t>
            </a:r>
          </a:p>
          <a:p>
            <a:pPr algn="just"/>
            <a:endParaRPr lang="en-US" altLang="zh-CN" sz="1600" dirty="0"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Software Deployment</a:t>
            </a:r>
          </a:p>
          <a:p>
            <a:pPr algn="just"/>
            <a:endParaRPr lang="en-US" altLang="zh-CN" sz="1600" dirty="0"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Multimodal physiological dataset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 74 participants(40 male / 34 female; age 14–60)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18 depression, 22 anxiety, 16 bipolar, 18 healthy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Recording: 10 days </a:t>
            </a:r>
            <a:r>
              <a:rPr lang="en-US" altLang="en-US" sz="1600" dirty="0">
                <a:latin typeface="Times New Roman" panose="02020603050405020304" pitchFamily="18" charset="0"/>
              </a:rPr>
              <a:t>×</a:t>
            </a:r>
            <a:r>
              <a:rPr lang="en-US" altLang="zh-CN" sz="1600" dirty="0">
                <a:latin typeface="Times New Roman" panose="02020603050405020304" pitchFamily="18" charset="0"/>
              </a:rPr>
              <a:t> 30 min/day for each participant</a:t>
            </a:r>
          </a:p>
          <a:p>
            <a:pPr indent="0" algn="just">
              <a:buFont typeface="Arial" panose="020B0604020202020204" pitchFamily="34" charset="0"/>
              <a:buNone/>
            </a:pPr>
            <a:endParaRPr lang="en-US" altLang="zh-CN" sz="1600" dirty="0"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Metrics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Accuracy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Detection rate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Misdiagnosis rate</a:t>
            </a:r>
          </a:p>
          <a:p>
            <a:pPr lvl="1" indent="0" algn="just">
              <a:buFont typeface="Arial" panose="020B0604020202020204" pitchFamily="34" charset="0"/>
              <a:buNone/>
            </a:pPr>
            <a:endParaRPr lang="en-US" altLang="zh-CN" sz="1600" dirty="0">
              <a:latin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lang="en-US" altLang="zh-CN" sz="1600" dirty="0">
              <a:latin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385570" y="5952490"/>
            <a:ext cx="3540760" cy="3067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</a:rPr>
              <a:t>Fig 5. </a:t>
            </a:r>
            <a:r>
              <a:rPr lang="en-US" altLang="zh-CN" sz="1400" dirty="0">
                <a:latin typeface="Times New Roman" panose="02020603050405020304" pitchFamily="18" charset="0"/>
              </a:rPr>
              <a:t>Design and usage for </a:t>
            </a:r>
            <a:r>
              <a:rPr lang="en-US" altLang="zh-CN" sz="1400" i="1" dirty="0">
                <a:latin typeface="Times New Roman" panose="02020603050405020304" pitchFamily="18" charset="0"/>
              </a:rPr>
              <a:t>CoMe</a:t>
            </a:r>
            <a:r>
              <a:rPr lang="en-US" altLang="zh-CN" sz="1400" dirty="0">
                <a:latin typeface="Times New Roman" panose="02020603050405020304" pitchFamily="18" charset="0"/>
              </a:rPr>
              <a:t>.</a:t>
            </a:r>
            <a:endParaRPr lang="zh-CN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2337795275591,&quot;left&quot;:33.71590551181102,&quot;top&quot;:99.44685039370079,&quot;width&quot;:892.337480314960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7.18999999999997,&quot;left&quot;:-83.82692913385827,&quot;top&quot;:127.26141732283466,&quot;width&quot;:1095.50244094488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7.18999999999997,&quot;left&quot;:-83.82692913385827,&quot;top&quot;:127.26141732283466,&quot;width&quot;:1095.50244094488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2337795275591,&quot;left&quot;:33.71590551181102,&quot;top&quot;:99.44685039370079,&quot;width&quot;:892.337480314960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2337795275591,&quot;left&quot;:33.71590551181102,&quot;top&quot;:99.44685039370079,&quot;width&quot;:892.337480314960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1.9014173228346,&quot;left&quot;:-83.82692913385827,&quot;top&quot;:72.55,&quot;width&quot;:1095.502440944882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694</Words>
  <Application>Microsoft Office PowerPoint</Application>
  <PresentationFormat>宽屏</PresentationFormat>
  <Paragraphs>120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Helvetica Neue</vt:lpstr>
      <vt:lpstr>等线</vt:lpstr>
      <vt:lpstr>等线 Light</vt:lpstr>
      <vt:lpstr>方正大黑简体</vt:lpstr>
      <vt:lpstr>思源宋体 CN Heavy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钰琦 程</dc:creator>
  <cp:lastModifiedBy>Wisdom Tsou</cp:lastModifiedBy>
  <cp:revision>116</cp:revision>
  <dcterms:created xsi:type="dcterms:W3CDTF">2024-11-30T08:37:00Z</dcterms:created>
  <dcterms:modified xsi:type="dcterms:W3CDTF">2026-07-09T11:41:49Z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8115167E1E6B474EAA3E0121C4E062CD_12</vt:lpwstr>
  </property>
  <property fmtid="{D5CDD505-2E9C-101B-9397-08002B2CF9AE}" pid="3" name="KSOProductBuildVer">
    <vt:lpwstr>2052-12.1.0.24034</vt:lpwstr>
  </property>
</Properties>
</file>